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97" r:id="rId11"/>
    <p:sldId id="275" r:id="rId12"/>
    <p:sldId id="296" r:id="rId13"/>
    <p:sldId id="298" r:id="rId14"/>
    <p:sldId id="276" r:id="rId15"/>
    <p:sldId id="277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81" r:id="rId28"/>
    <p:sldId id="26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1"/>
  </p:normalViewPr>
  <p:slideViewPr>
    <p:cSldViewPr snapToGrid="0" snapToObjects="1"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961E-AF27-874A-BF59-0B6A3D00756C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E77FA-DD39-2C4A-AC9D-BF80D9EC4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1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1C240-F698-41B9-965D-765DDAA56DE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8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degrees of freedom for TMS is the </a:t>
            </a:r>
            <a:r>
              <a:rPr lang="en-US" dirty="0" err="1"/>
              <a:t>df</a:t>
            </a:r>
            <a:r>
              <a:rPr lang="en-US" dirty="0"/>
              <a:t> for the model plus the </a:t>
            </a:r>
            <a:r>
              <a:rPr lang="en-US" dirty="0" err="1"/>
              <a:t>df</a:t>
            </a:r>
            <a:r>
              <a:rPr lang="en-US" dirty="0"/>
              <a:t> for the residuals; it is also N-1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77FA-DD39-2C4A-AC9D-BF80D9EC44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8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1C240-F698-41B9-965D-765DDAA56DE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7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1C240-F698-41B9-965D-765DDAA56DE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3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1C240-F698-41B9-965D-765DDAA56DE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5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1D29D47-DFD7-6B41-A046-772D6DAA0B0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568F82B9-A10F-AE45-B43E-523A2A65F6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Bivariate Regression,  Part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SSI II</a:t>
            </a:r>
          </a:p>
          <a:p>
            <a:r>
              <a:rPr lang="en-US" dirty="0"/>
              <a:t>February 14, 2019</a:t>
            </a:r>
          </a:p>
        </p:txBody>
      </p:sp>
    </p:spTree>
    <p:extLst>
      <p:ext uri="{BB962C8B-B14F-4D97-AF65-F5344CB8AC3E}">
        <p14:creationId xmlns:p14="http://schemas.microsoft.com/office/powerpoint/2010/main" val="199736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E973E89-90B1-F742-B184-7B639C93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Cost to Predict Debt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8DC6D2D-B5F0-404E-AD7A-B7F0F0212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1A5F0A-A5F3-5943-8A9B-12F9D111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02" y="1211283"/>
            <a:ext cx="6844940" cy="56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1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4A2B3026-381F-D046-A41D-EFF0B0F3F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453" y="1481138"/>
            <a:ext cx="5819094" cy="45259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Results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041164" y="5700156"/>
            <a:ext cx="752947" cy="808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4349607" y="5226087"/>
            <a:ext cx="3481442" cy="878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28794" y="6486854"/>
            <a:ext cx="168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R-squared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65551" y="6139306"/>
            <a:ext cx="121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RSE</a:t>
            </a:r>
          </a:p>
        </p:txBody>
      </p:sp>
    </p:spTree>
    <p:extLst>
      <p:ext uri="{BB962C8B-B14F-4D97-AF65-F5344CB8AC3E}">
        <p14:creationId xmlns:p14="http://schemas.microsoft.com/office/powerpoint/2010/main" val="18552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7FEE3745-EE51-0C41-9C78-89431CD26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150" y="1604444"/>
            <a:ext cx="6235700" cy="2222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Results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768614" y="2356328"/>
            <a:ext cx="2853360" cy="482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768614" y="3168516"/>
            <a:ext cx="2853360" cy="4746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0381" y="2088943"/>
            <a:ext cx="76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9236" y="3457612"/>
            <a:ext cx="76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54150" y="4209496"/>
            <a:ext cx="6822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TSS = MSS + RSS = 66,149,000,000 + 64,538,000,000</a:t>
            </a:r>
          </a:p>
          <a:p>
            <a:r>
              <a:rPr lang="en-US" dirty="0"/>
              <a:t>TSS = 130,687,000,000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238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1E6955F-A3EA-FE42-8895-9051098F2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17AD427-ACCA-1341-ADB4-1EBA6B69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and Debt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67E3E7-5487-994F-AC9B-46CFE590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190336"/>
            <a:ext cx="7122962" cy="555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60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R-squared</a:t>
            </a:r>
          </a:p>
          <a:p>
            <a:pPr lvl="1"/>
            <a:r>
              <a:rPr lang="en-US" dirty="0"/>
              <a:t>The model/X explains (R</a:t>
            </a:r>
            <a:r>
              <a:rPr lang="en-US" baseline="30000" dirty="0"/>
              <a:t>2</a:t>
            </a:r>
            <a:r>
              <a:rPr lang="en-US" dirty="0"/>
              <a:t>*100)% of the variance of Y.</a:t>
            </a:r>
          </a:p>
          <a:p>
            <a:pPr lvl="2"/>
            <a:r>
              <a:rPr lang="en-US" dirty="0"/>
              <a:t>“The model” always works; “X” only works in bivariate regression</a:t>
            </a:r>
          </a:p>
          <a:p>
            <a:pPr lvl="1"/>
            <a:r>
              <a:rPr lang="en-US" dirty="0"/>
              <a:t>The model/total cost of a school explains 50.62% of the variance of its median student debt. 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Goodness-of-Fit</a:t>
            </a:r>
          </a:p>
        </p:txBody>
      </p:sp>
    </p:spTree>
    <p:extLst>
      <p:ext uri="{BB962C8B-B14F-4D97-AF65-F5344CB8AC3E}">
        <p14:creationId xmlns:p14="http://schemas.microsoft.com/office/powerpoint/2010/main" val="372497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MSE - </a:t>
            </a:r>
          </a:p>
          <a:p>
            <a:pPr lvl="1"/>
            <a:r>
              <a:rPr lang="en-US" dirty="0"/>
              <a:t>On average, the observations are above or below the regression line by RMSE units.</a:t>
            </a:r>
          </a:p>
          <a:p>
            <a:pPr lvl="1"/>
            <a:r>
              <a:rPr lang="en-US" dirty="0"/>
              <a:t>On average, the observations are above or below the regression line by $4,143.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Goodness-of-Fit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69E60F-D791-8141-A8F2-A9C2EB84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7" y="1481328"/>
            <a:ext cx="566369" cy="4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8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“Mean </a:t>
            </a:r>
            <a:r>
              <a:rPr lang="en-US" dirty="0" err="1"/>
              <a:t>Sq</a:t>
            </a:r>
            <a:r>
              <a:rPr lang="en-US" dirty="0"/>
              <a:t>” column in the ANOVA output</a:t>
            </a:r>
          </a:p>
          <a:p>
            <a:endParaRPr lang="en-US" dirty="0"/>
          </a:p>
          <a:p>
            <a:r>
              <a:rPr lang="en-US" dirty="0"/>
              <a:t>The sum of squares divided by its degrees of freedom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Squares</a:t>
            </a:r>
          </a:p>
        </p:txBody>
      </p:sp>
    </p:spTree>
    <p:extLst>
      <p:ext uri="{BB962C8B-B14F-4D97-AF65-F5344CB8AC3E}">
        <p14:creationId xmlns:p14="http://schemas.microsoft.com/office/powerpoint/2010/main" val="2316195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403492-B440-734F-B60A-F2B906EF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CA3A6732-4650-434F-AF1C-FF84E7EC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1604444"/>
            <a:ext cx="6235700" cy="22225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4F1CE91-D141-9647-B572-6570FC4E42F4}"/>
              </a:ext>
            </a:extLst>
          </p:cNvPr>
          <p:cNvCxnSpPr>
            <a:cxnSpLocks/>
          </p:cNvCxnSpPr>
          <p:nvPr/>
        </p:nvCxnSpPr>
        <p:spPr>
          <a:xfrm>
            <a:off x="768614" y="2356328"/>
            <a:ext cx="3898389" cy="493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8E3DCAF7-360B-CE48-9616-EA83630CC2F2}"/>
              </a:ext>
            </a:extLst>
          </p:cNvPr>
          <p:cNvCxnSpPr>
            <a:cxnSpLocks/>
          </p:cNvCxnSpPr>
          <p:nvPr/>
        </p:nvCxnSpPr>
        <p:spPr>
          <a:xfrm flipV="1">
            <a:off x="768614" y="3146961"/>
            <a:ext cx="3898389" cy="496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B98E159-7518-E74B-82BB-BECE0DE6BECD}"/>
              </a:ext>
            </a:extLst>
          </p:cNvPr>
          <p:cNvSpPr txBox="1"/>
          <p:nvPr/>
        </p:nvSpPr>
        <p:spPr>
          <a:xfrm>
            <a:off x="150381" y="2088943"/>
            <a:ext cx="76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1C1EB5F-7F77-2642-9CB5-990C5B6801CD}"/>
              </a:ext>
            </a:extLst>
          </p:cNvPr>
          <p:cNvSpPr txBox="1"/>
          <p:nvPr/>
        </p:nvSpPr>
        <p:spPr>
          <a:xfrm>
            <a:off x="219236" y="3457612"/>
            <a:ext cx="76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</a:t>
            </a:r>
          </a:p>
        </p:txBody>
      </p:sp>
    </p:spTree>
    <p:extLst>
      <p:ext uri="{BB962C8B-B14F-4D97-AF65-F5344CB8AC3E}">
        <p14:creationId xmlns:p14="http://schemas.microsoft.com/office/powerpoint/2010/main" val="18585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MMS=MSS/</a:t>
            </a:r>
            <a:r>
              <a:rPr lang="en-US" dirty="0" err="1"/>
              <a:t>df</a:t>
            </a:r>
            <a:r>
              <a:rPr lang="en-US" dirty="0"/>
              <a:t>= 66,149,000,000/1=66,149,000,000</a:t>
            </a:r>
          </a:p>
          <a:p>
            <a:endParaRPr lang="en-US" dirty="0"/>
          </a:p>
          <a:p>
            <a:r>
              <a:rPr lang="en-US" dirty="0"/>
              <a:t>RMS=RSS/</a:t>
            </a:r>
            <a:r>
              <a:rPr lang="en-US" dirty="0" err="1"/>
              <a:t>df</a:t>
            </a:r>
            <a:r>
              <a:rPr lang="en-US" dirty="0"/>
              <a:t>=64,538,000,000/3760 </a:t>
            </a:r>
            <a:r>
              <a:rPr lang="en-US" dirty="0" smtClean="0"/>
              <a:t>=17,174,464.8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TMS=TSS/</a:t>
            </a:r>
            <a:r>
              <a:rPr lang="en-US" dirty="0" err="1" smtClean="0"/>
              <a:t>df</a:t>
            </a:r>
            <a:r>
              <a:rPr lang="en-US" dirty="0" smtClean="0"/>
              <a:t>=130,687,000,000/3761 </a:t>
            </a:r>
            <a:r>
              <a:rPr lang="en-US" dirty="0"/>
              <a:t>=34,748,148.7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Squares</a:t>
            </a:r>
          </a:p>
        </p:txBody>
      </p:sp>
    </p:spTree>
    <p:extLst>
      <p:ext uri="{BB962C8B-B14F-4D97-AF65-F5344CB8AC3E}">
        <p14:creationId xmlns:p14="http://schemas.microsoft.com/office/powerpoint/2010/main" val="303815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predicted values for all of the observations is the mean of 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intercept-only model</a:t>
            </a:r>
          </a:p>
        </p:txBody>
      </p:sp>
    </p:spTree>
    <p:extLst>
      <p:ext uri="{BB962C8B-B14F-4D97-AF65-F5344CB8AC3E}">
        <p14:creationId xmlns:p14="http://schemas.microsoft.com/office/powerpoint/2010/main" val="264421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regression line</a:t>
            </a:r>
          </a:p>
          <a:p>
            <a:r>
              <a:rPr lang="en-US" dirty="0"/>
              <a:t>Residuals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7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model as a whole significant?</a:t>
            </a:r>
          </a:p>
          <a:p>
            <a:r>
              <a:rPr lang="en-US" dirty="0"/>
              <a:t>Is your model significantly better than a model with no predictors (an intercept-only model)?</a:t>
            </a:r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The fit of the intercept-only model and your model are equal. 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The fit of the intercept-only is significantly reduced compared to your model.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43925" cy="1143000"/>
          </a:xfrm>
        </p:spPr>
        <p:txBody>
          <a:bodyPr>
            <a:normAutofit/>
          </a:bodyPr>
          <a:lstStyle/>
          <a:p>
            <a:r>
              <a:rPr lang="en-US" dirty="0"/>
              <a:t>F-statistic and F-test</a:t>
            </a:r>
          </a:p>
        </p:txBody>
      </p:sp>
    </p:spTree>
    <p:extLst>
      <p:ext uri="{BB962C8B-B14F-4D97-AF65-F5344CB8AC3E}">
        <p14:creationId xmlns:p14="http://schemas.microsoft.com/office/powerpoint/2010/main" val="51381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F=MMS/RMS</a:t>
            </a:r>
          </a:p>
          <a:p>
            <a:endParaRPr lang="en-US" dirty="0"/>
          </a:p>
          <a:p>
            <a:r>
              <a:rPr lang="en-US" dirty="0"/>
              <a:t>Mean variation explained by the model, divided by the mean variation of the residuals</a:t>
            </a:r>
          </a:p>
          <a:p>
            <a:endParaRPr lang="en-US" dirty="0"/>
          </a:p>
          <a:p>
            <a:r>
              <a:rPr lang="en-US" dirty="0"/>
              <a:t>F=66,149,000,000/1,717,4464.8=3,853.86</a:t>
            </a:r>
          </a:p>
          <a:p>
            <a:endParaRPr lang="en-US" dirty="0"/>
          </a:p>
          <a:p>
            <a:r>
              <a:rPr lang="en-US" dirty="0"/>
              <a:t>R gives this to you in both the regular summary and the ANOVA output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F-statistic</a:t>
            </a:r>
          </a:p>
        </p:txBody>
      </p:sp>
    </p:spTree>
    <p:extLst>
      <p:ext uri="{BB962C8B-B14F-4D97-AF65-F5344CB8AC3E}">
        <p14:creationId xmlns:p14="http://schemas.microsoft.com/office/powerpoint/2010/main" val="145936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low p-value (p&lt;.05) means you can reject the null that your model fits the data equally as well as the intercept-only model </a:t>
            </a:r>
          </a:p>
          <a:p>
            <a:endParaRPr lang="en-US" dirty="0"/>
          </a:p>
          <a:p>
            <a:r>
              <a:rPr lang="en-US" dirty="0"/>
              <a:t>A low p-value (p&lt;.05) means that the model as a whole is significant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 for F </a:t>
            </a:r>
          </a:p>
        </p:txBody>
      </p:sp>
    </p:spTree>
    <p:extLst>
      <p:ext uri="{BB962C8B-B14F-4D97-AF65-F5344CB8AC3E}">
        <p14:creationId xmlns:p14="http://schemas.microsoft.com/office/powerpoint/2010/main" val="1552040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bivariate regression, the only difference between the intercept-only model and your model is the inclusion of X as a predictor of Y, which leads to the estimate of </a:t>
            </a:r>
            <a:r>
              <a:rPr lang="en-US" i="1" dirty="0"/>
              <a:t>β</a:t>
            </a:r>
            <a:r>
              <a:rPr lang="en-US" dirty="0"/>
              <a:t>-hat</a:t>
            </a:r>
          </a:p>
          <a:p>
            <a:pPr lvl="1"/>
            <a:r>
              <a:rPr lang="en-US" dirty="0"/>
              <a:t>So if the coefficient for the slope is significant, F will be significant and vice versa</a:t>
            </a:r>
          </a:p>
          <a:p>
            <a:pPr lvl="1"/>
            <a:endParaRPr lang="en-US" dirty="0"/>
          </a:p>
          <a:p>
            <a:r>
              <a:rPr lang="en-US" dirty="0"/>
              <a:t>In multivariate regression, it is possible (but rare) to have the model be significant and none of the individual IVs be significant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P-values for F and </a:t>
            </a:r>
            <a:r>
              <a:rPr lang="en-US" i="1" dirty="0">
                <a:effectLst/>
              </a:rPr>
              <a:t>β</a:t>
            </a:r>
            <a:r>
              <a:rPr lang="en-US" dirty="0"/>
              <a:t>-hat</a:t>
            </a:r>
          </a:p>
        </p:txBody>
      </p:sp>
    </p:spTree>
    <p:extLst>
      <p:ext uri="{BB962C8B-B14F-4D97-AF65-F5344CB8AC3E}">
        <p14:creationId xmlns:p14="http://schemas.microsoft.com/office/powerpoint/2010/main" val="2597135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3143250" algn="l"/>
              </a:tabLst>
            </a:pPr>
            <a:r>
              <a:rPr lang="en-US" dirty="0"/>
              <a:t>Ex 1: Family Income and Debt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4AA2C9-EB92-E041-895E-BB569439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104488"/>
            <a:ext cx="6946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0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 1: Income and Debt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1B7640-1998-844F-9875-A45122D73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F3862F-F14A-A041-965D-2D2D67E4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605313"/>
            <a:ext cx="61468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 1: Income and Debt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4EBFAD-07E7-B44D-A066-FD8BB29D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1282700"/>
            <a:ext cx="6769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4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interpret regression results?</a:t>
            </a:r>
          </a:p>
          <a:p>
            <a:r>
              <a:rPr lang="en-US" dirty="0"/>
              <a:t>What do the F-statistic and the associated hypothesis test tell us?</a:t>
            </a:r>
          </a:p>
          <a:p>
            <a:r>
              <a:rPr lang="en-US" dirty="0"/>
              <a:t>How can we do regression “by hand”?</a:t>
            </a:r>
          </a:p>
          <a:p>
            <a:r>
              <a:rPr lang="en-US" dirty="0"/>
              <a:t>How does sample size matter?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Questions</a:t>
            </a:r>
          </a:p>
        </p:txBody>
      </p:sp>
    </p:spTree>
    <p:extLst>
      <p:ext uri="{BB962C8B-B14F-4D97-AF65-F5344CB8AC3E}">
        <p14:creationId xmlns:p14="http://schemas.microsoft.com/office/powerpoint/2010/main" val="2903222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more variables – multivariate regression!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318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decide how well the model fits?</a:t>
            </a:r>
          </a:p>
          <a:p>
            <a:r>
              <a:rPr lang="en-US" dirty="0"/>
              <a:t>What do the F-statistic and the associated hypothesis test tell us?</a:t>
            </a:r>
          </a:p>
          <a:p>
            <a:r>
              <a:rPr lang="en-US" dirty="0"/>
              <a:t>How can we do regression “by hand”?</a:t>
            </a:r>
          </a:p>
          <a:p>
            <a:r>
              <a:rPr lang="en-US" dirty="0"/>
              <a:t>How does sample size matter?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Questions</a:t>
            </a:r>
          </a:p>
        </p:txBody>
      </p:sp>
    </p:spTree>
    <p:extLst>
      <p:ext uri="{BB962C8B-B14F-4D97-AF65-F5344CB8AC3E}">
        <p14:creationId xmlns:p14="http://schemas.microsoft.com/office/powerpoint/2010/main" val="279375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does the estimated model fit/explain the data?</a:t>
            </a:r>
          </a:p>
          <a:p>
            <a:endParaRPr lang="en-US" dirty="0"/>
          </a:p>
          <a:p>
            <a:r>
              <a:rPr lang="en-US" dirty="0"/>
              <a:t>We use the sum of squared errors from the sample regression estimates to compute two measures of goodness-of-fit</a:t>
            </a:r>
          </a:p>
          <a:p>
            <a:pPr lvl="1"/>
            <a:r>
              <a:rPr lang="en-US" dirty="0"/>
              <a:t>Root mean square error</a:t>
            </a:r>
          </a:p>
          <a:p>
            <a:pPr lvl="1"/>
            <a:r>
              <a:rPr lang="en-US" dirty="0"/>
              <a:t>R-squared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Goodness-of-Fit</a:t>
            </a:r>
          </a:p>
        </p:txBody>
      </p:sp>
    </p:spTree>
    <p:extLst>
      <p:ext uri="{BB962C8B-B14F-4D97-AF65-F5344CB8AC3E}">
        <p14:creationId xmlns:p14="http://schemas.microsoft.com/office/powerpoint/2010/main" val="379387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distance of the observations from the regression line</a:t>
            </a:r>
          </a:p>
          <a:p>
            <a:pPr lvl="1"/>
            <a:r>
              <a:rPr lang="en-US" dirty="0"/>
              <a:t>Like the standard deviation or standard error</a:t>
            </a:r>
          </a:p>
          <a:p>
            <a:pPr lvl="1"/>
            <a:r>
              <a:rPr lang="en-US" dirty="0"/>
              <a:t>Measured in units of 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Slightly different than the Residual Standard Error, which has the model’s degrees of freedom in the denominator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Mean Square Error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334976"/>
              </p:ext>
            </p:extLst>
          </p:nvPr>
        </p:nvGraphicFramePr>
        <p:xfrm>
          <a:off x="3337583" y="3223678"/>
          <a:ext cx="2294282" cy="89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3" imgW="1269720" imgH="495000" progId="Equation.3">
                  <p:embed/>
                </p:oleObj>
              </mc:Choice>
              <mc:Fallback>
                <p:oleObj name="Equation" r:id="rId3" imgW="126972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7583" y="3223678"/>
                        <a:ext cx="2294282" cy="8947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58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proportion of the variation in Y is explained by X?</a:t>
            </a:r>
          </a:p>
          <a:p>
            <a:endParaRPr lang="en-US" dirty="0"/>
          </a:p>
          <a:p>
            <a:pPr marL="109728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RSS = Residual sum of squares (variance of residuals)</a:t>
            </a:r>
          </a:p>
          <a:p>
            <a:r>
              <a:rPr lang="en-US" dirty="0"/>
              <a:t>MSS = Model sum of squares (variance of sample regression)</a:t>
            </a:r>
          </a:p>
          <a:p>
            <a:r>
              <a:rPr lang="en-US" dirty="0"/>
              <a:t>TSS = Total sum of squares (variance of Y)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454056"/>
              </p:ext>
            </p:extLst>
          </p:nvPr>
        </p:nvGraphicFramePr>
        <p:xfrm>
          <a:off x="2558219" y="2539977"/>
          <a:ext cx="3741073" cy="112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3" imgW="1307880" imgH="393480" progId="Equation.3">
                  <p:embed/>
                </p:oleObj>
              </mc:Choice>
              <mc:Fallback>
                <p:oleObj name="Equation" r:id="rId3" imgW="1307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8219" y="2539977"/>
                        <a:ext cx="3741073" cy="11263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840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</a:t>
            </a:r>
            <a:r>
              <a:rPr lang="en-US" baseline="30000" dirty="0"/>
              <a:t>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55" r="-15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822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17" y="2453952"/>
            <a:ext cx="2841587" cy="176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28073"/>
            <a:ext cx="8229600" cy="4525963"/>
          </a:xfrm>
        </p:spPr>
        <p:txBody>
          <a:bodyPr/>
          <a:lstStyle/>
          <a:p>
            <a:r>
              <a:rPr lang="en-US" dirty="0"/>
              <a:t>RSS – Residual Sum of Squares</a:t>
            </a:r>
          </a:p>
          <a:p>
            <a:pPr lvl="1"/>
            <a:r>
              <a:rPr lang="en-US" dirty="0"/>
              <a:t>The residual variation in Y</a:t>
            </a:r>
          </a:p>
          <a:p>
            <a:pPr lvl="1"/>
            <a:r>
              <a:rPr lang="en-US" dirty="0"/>
              <a:t>Area ‘a’ that is not accounted for by 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TSS – Total Sum of Squares</a:t>
            </a:r>
          </a:p>
          <a:p>
            <a:pPr lvl="1"/>
            <a:r>
              <a:rPr lang="en-US" dirty="0"/>
              <a:t>The total variation in Y</a:t>
            </a:r>
          </a:p>
          <a:p>
            <a:pPr lvl="1"/>
            <a:r>
              <a:rPr lang="en-US" dirty="0"/>
              <a:t>Area ‘a’ and ‘b’ in the Venn diagram 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 and TSS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52" y="5113732"/>
            <a:ext cx="3494687" cy="147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65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6" y="2556867"/>
            <a:ext cx="4289295" cy="167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MSS – the Model Sum of Squares</a:t>
            </a:r>
          </a:p>
          <a:p>
            <a:pPr lvl="1"/>
            <a:r>
              <a:rPr lang="en-US" dirty="0"/>
              <a:t>The other half of the TSS that is not the RSS</a:t>
            </a:r>
          </a:p>
          <a:p>
            <a:pPr lvl="1"/>
            <a:r>
              <a:rPr lang="en-US" dirty="0"/>
              <a:t>The variation in Y accounted for by the model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Since MSS is the variation accounted for by the model, we can use this as a proportion of the total variation to get R</a:t>
            </a:r>
            <a:r>
              <a:rPr lang="en-US" baseline="30000" dirty="0"/>
              <a:t>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RSS, TSS, MSS, and Goodness of Fit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96" y="5130444"/>
            <a:ext cx="3398989" cy="14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936" y="5214004"/>
            <a:ext cx="2681223" cy="14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899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U Blue Bottom Left Swoosh">
  <a:themeElements>
    <a:clrScheme name="European Union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221BF"/>
      </a:accent1>
      <a:accent2>
        <a:srgbClr val="EBE603"/>
      </a:accent2>
      <a:accent3>
        <a:srgbClr val="EBE4E7"/>
      </a:accent3>
      <a:accent4>
        <a:srgbClr val="161416"/>
      </a:accent4>
      <a:accent5>
        <a:srgbClr val="3771CC"/>
      </a:accent5>
      <a:accent6>
        <a:srgbClr val="16457D"/>
      </a:accent6>
      <a:hlink>
        <a:srgbClr val="316AFF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EU Blue Bottom Left Swoosh.thmx</Template>
  <TotalTime>3254</TotalTime>
  <Words>769</Words>
  <Application>Microsoft Macintosh PowerPoint</Application>
  <PresentationFormat>On-screen Show (4:3)</PresentationFormat>
  <Paragraphs>126</Paragraphs>
  <Slides>28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Lucida Sans Unicode</vt:lpstr>
      <vt:lpstr>Mangal</vt:lpstr>
      <vt:lpstr>Verdana</vt:lpstr>
      <vt:lpstr>Wingdings 2</vt:lpstr>
      <vt:lpstr>Wingdings 3</vt:lpstr>
      <vt:lpstr>EU Blue Bottom Left Swoosh</vt:lpstr>
      <vt:lpstr>Equation</vt:lpstr>
      <vt:lpstr>Bivariate Regression,  Part 2</vt:lpstr>
      <vt:lpstr>Previously…</vt:lpstr>
      <vt:lpstr>Essential Questions</vt:lpstr>
      <vt:lpstr>Goodness-of-Fit</vt:lpstr>
      <vt:lpstr>Root Mean Square Error</vt:lpstr>
      <vt:lpstr>R-squared</vt:lpstr>
      <vt:lpstr>Basic Idea of R2</vt:lpstr>
      <vt:lpstr>RSS and TSS</vt:lpstr>
      <vt:lpstr>RSS, TSS, MSS, and Goodness of Fit</vt:lpstr>
      <vt:lpstr>Using Cost to Predict Debt</vt:lpstr>
      <vt:lpstr>Regression Results</vt:lpstr>
      <vt:lpstr>Regression Results</vt:lpstr>
      <vt:lpstr>Cost and Debt</vt:lpstr>
      <vt:lpstr>Interpreting Goodness-of-Fit</vt:lpstr>
      <vt:lpstr>Interpreting Goodness-of-Fit</vt:lpstr>
      <vt:lpstr>Mean Squares</vt:lpstr>
      <vt:lpstr>Regression Results</vt:lpstr>
      <vt:lpstr>Mean Squares</vt:lpstr>
      <vt:lpstr>The intercept-only model</vt:lpstr>
      <vt:lpstr>F-statistic and F-test</vt:lpstr>
      <vt:lpstr>F-statistic</vt:lpstr>
      <vt:lpstr>P-value for F </vt:lpstr>
      <vt:lpstr>P-values for F and β-hat</vt:lpstr>
      <vt:lpstr>Ex 1: Family Income and Debt</vt:lpstr>
      <vt:lpstr>Ex 1: Income and Debt</vt:lpstr>
      <vt:lpstr>Ex 1: Income and Debt</vt:lpstr>
      <vt:lpstr>Essential Questions</vt:lpstr>
      <vt:lpstr>Next Time…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Bivariate Regression,  Part 2</dc:title>
  <dc:creator>Lauren Perez</dc:creator>
  <cp:lastModifiedBy>Microsoft Office User</cp:lastModifiedBy>
  <cp:revision>29</cp:revision>
  <dcterms:created xsi:type="dcterms:W3CDTF">2017-02-09T16:40:47Z</dcterms:created>
  <dcterms:modified xsi:type="dcterms:W3CDTF">2019-02-14T20:41:25Z</dcterms:modified>
</cp:coreProperties>
</file>